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92" r:id="rId3"/>
    <p:sldId id="543" r:id="rId4"/>
    <p:sldId id="570" r:id="rId5"/>
    <p:sldId id="580" r:id="rId6"/>
    <p:sldId id="592" r:id="rId7"/>
    <p:sldId id="591" r:id="rId8"/>
    <p:sldId id="594" r:id="rId9"/>
    <p:sldId id="595" r:id="rId10"/>
    <p:sldId id="596" r:id="rId11"/>
    <p:sldId id="597" r:id="rId12"/>
    <p:sldId id="571" r:id="rId13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470"/>
    <a:srgbClr val="EFF1F5"/>
    <a:srgbClr val="D2DEEF"/>
    <a:srgbClr val="3076AF"/>
    <a:srgbClr val="A3C5F7"/>
    <a:srgbClr val="240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8" autoAdjust="0"/>
    <p:restoredTop sz="77452" autoAdjust="0"/>
  </p:normalViewPr>
  <p:slideViewPr>
    <p:cSldViewPr>
      <p:cViewPr varScale="1">
        <p:scale>
          <a:sx n="89" d="100"/>
          <a:sy n="89" d="100"/>
        </p:scale>
        <p:origin x="1284" y="72"/>
      </p:cViewPr>
      <p:guideLst>
        <p:guide orient="horz" pos="71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5F31-F182-4967-9F13-D4851BCE1F1D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9771-8075-4ADD-A44F-A832A9B82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3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35EE-A182-4077-991B-9F164277C9B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02654-2FD1-4FA4-AF28-124A3A01E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1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9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4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2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1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038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11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019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37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23528" y="1275606"/>
            <a:ext cx="4896544" cy="3024336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2477003"/>
            <a:ext cx="4896544" cy="886835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M:\Дизайн\Презентация отрисованные элементы\Паттерн.png"/>
          <p:cNvPicPr>
            <a:picLocks noChangeAspect="1" noChangeArrowheads="1"/>
          </p:cNvPicPr>
          <p:nvPr userDrawn="1"/>
        </p:nvPicPr>
        <p:blipFill>
          <a:blip r:embed="rId2" cstate="print"/>
          <a:srcRect r="51119" b="41337"/>
          <a:stretch>
            <a:fillRect/>
          </a:stretch>
        </p:blipFill>
        <p:spPr bwMode="auto">
          <a:xfrm>
            <a:off x="4355976" y="-596602"/>
            <a:ext cx="4788024" cy="5740102"/>
          </a:xfrm>
          <a:prstGeom prst="rect">
            <a:avLst/>
          </a:prstGeom>
          <a:noFill/>
        </p:spPr>
      </p:pic>
      <p:pic>
        <p:nvPicPr>
          <p:cNvPr id="307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2305274" cy="5870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735546"/>
            <a:ext cx="72008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chebn\Downloads\Презентация для БГУ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618" cy="51640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1347614"/>
            <a:ext cx="8784976" cy="324036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24128" y="267494"/>
            <a:ext cx="3240360" cy="432048"/>
          </a:xfrm>
          <a:noFill/>
          <a:ln>
            <a:noFill/>
          </a:ln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028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5292477" cy="83371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69954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06398" y="206769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06398" y="336383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11910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7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06398" y="134761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06398" y="27157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84355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139952" y="408391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25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>
          <a:xfrm>
            <a:off x="0" y="987574"/>
            <a:ext cx="4427984" cy="4155926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9155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8391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51520" y="4623978"/>
            <a:ext cx="144016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211960" y="33950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211960" y="141962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11960" y="242773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11960" y="350785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211960" y="458797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26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788024" y="555526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788024" y="2643758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804248" y="2643758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04248" y="555526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2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4" y="1059656"/>
            <a:ext cx="4177159" cy="3744342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4176462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hebn\Downloads\Презентация для БГУ (6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7" cy="5143500"/>
          </a:xfrm>
          <a:prstGeom prst="rect">
            <a:avLst/>
          </a:prstGeom>
          <a:noFill/>
        </p:spPr>
      </p:pic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chebn\Downloads\Презентация для БГУ (7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hebn\Downloads\Презентация для БГУ (8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3" y="0"/>
            <a:ext cx="9143999" cy="514350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9587" y="1381278"/>
            <a:ext cx="32204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6/14/2022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09983" y="181794"/>
            <a:ext cx="4420835" cy="71577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9356" y="1221600"/>
            <a:ext cx="7939088" cy="34563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rgbClr val="0A347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7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989098"/>
            <a:ext cx="8496944" cy="5042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51670"/>
            <a:ext cx="8830613" cy="2736304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1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7"/>
            <a:ext cx="8640960" cy="651269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275606"/>
            <a:ext cx="8830613" cy="3330735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77518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475656" y="843558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475656" y="1851670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475656" y="2859782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475656" y="3867894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987574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5776" y="3003798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555776" y="1995686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2555776" y="4011910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576213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3EAF-5D58-4128-B27B-15541B11FBD3}" type="datetimeFigureOut">
              <a:rPr lang="ru-RU" smtClean="0"/>
              <a:pPr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70" r:id="rId3"/>
    <p:sldLayoutId id="2147483668" r:id="rId4"/>
    <p:sldLayoutId id="2147483669" r:id="rId5"/>
    <p:sldLayoutId id="2147483653" r:id="rId6"/>
    <p:sldLayoutId id="2147483652" r:id="rId7"/>
    <p:sldLayoutId id="2147483656" r:id="rId8"/>
    <p:sldLayoutId id="2147483661" r:id="rId9"/>
    <p:sldLayoutId id="2147483660" r:id="rId10"/>
    <p:sldLayoutId id="2147483658" r:id="rId11"/>
    <p:sldLayoutId id="2147483651" r:id="rId12"/>
    <p:sldLayoutId id="2147483655" r:id="rId13"/>
    <p:sldLayoutId id="2147483654" r:id="rId14"/>
    <p:sldLayoutId id="2147483657" r:id="rId15"/>
    <p:sldLayoutId id="2147483659" r:id="rId16"/>
    <p:sldLayoutId id="2147483662" r:id="rId17"/>
    <p:sldLayoutId id="2147483663" r:id="rId18"/>
    <p:sldLayoutId id="2147483664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15566"/>
            <a:ext cx="5184576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u="sng" dirty="0" smtClean="0"/>
              <a:t>ЕДИНЫЙ ДЕНЬ ИНФОРМИРОВАНИЯ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/>
              <a:t>«МОЛОДЕЖЬ –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НАСТОЯЩЕЕ </a:t>
            </a:r>
            <a:r>
              <a:rPr lang="ru-RU" sz="2200" b="1" dirty="0"/>
              <a:t>И БУДУЩЕЕ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НЕЗАВИСИМОЙ </a:t>
            </a:r>
            <a:r>
              <a:rPr lang="ru-RU" sz="2200" b="1" dirty="0"/>
              <a:t>БЕЛАРУСИ: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КО </a:t>
            </a:r>
            <a:r>
              <a:rPr lang="ru-RU" sz="2200" b="1" dirty="0"/>
              <a:t>ДНЮ НЕЗАВИСИМОСТИ </a:t>
            </a:r>
            <a:br>
              <a:rPr lang="ru-RU" sz="2200" b="1" dirty="0"/>
            </a:br>
            <a:r>
              <a:rPr lang="ru-RU" sz="2200" b="1" dirty="0"/>
              <a:t>РЕСПУБЛИКИ </a:t>
            </a:r>
            <a:r>
              <a:rPr lang="ru-RU" sz="2200" b="1" dirty="0" smtClean="0"/>
              <a:t>БЕЛАРУСЬ»</a:t>
            </a:r>
            <a:r>
              <a:rPr lang="ru-RU" sz="2200" b="1" dirty="0" smtClean="0">
                <a:cs typeface="Aharoni" pitchFamily="2" charset="-79"/>
              </a:rPr>
              <a:t> </a:t>
            </a:r>
            <a:r>
              <a:rPr lang="en-US" sz="2200" b="1" dirty="0" smtClean="0">
                <a:cs typeface="Aharoni" pitchFamily="2" charset="-79"/>
              </a:rPr>
              <a:t/>
            </a:r>
            <a:br>
              <a:rPr lang="en-US" sz="2200" b="1" dirty="0" smtClean="0">
                <a:cs typeface="Aharoni" pitchFamily="2" charset="-79"/>
              </a:rPr>
            </a:br>
            <a:r>
              <a:rPr lang="ru-RU" sz="2200" b="1" dirty="0" smtClean="0">
                <a:cs typeface="Aharoni" pitchFamily="2" charset="-79"/>
              </a:rPr>
              <a:t/>
            </a:r>
            <a:br>
              <a:rPr lang="ru-RU" sz="2200" b="1" dirty="0" smtClean="0">
                <a:cs typeface="Aharoni" pitchFamily="2" charset="-79"/>
              </a:rPr>
            </a:br>
            <a:r>
              <a:rPr lang="ru-RU" sz="1800" b="1" i="1" dirty="0" smtClean="0"/>
              <a:t>июнь </a:t>
            </a:r>
            <a:r>
              <a:rPr lang="ru-RU" sz="1800" b="1" i="1" dirty="0"/>
              <a:t>2022 г.</a:t>
            </a:r>
            <a:br>
              <a:rPr lang="ru-RU" sz="1800" b="1" i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0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Программа патриотического воспитания населения Беларуси на 2022-2025 </a:t>
            </a:r>
            <a:r>
              <a:rPr lang="ru-RU" sz="2500" dirty="0" smtClean="0"/>
              <a:t>годы: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0359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УО введены должности </a:t>
            </a:r>
            <a:r>
              <a:rPr lang="ru-RU" sz="28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руководителей по военно-патриотическому воспитанию;</a:t>
            </a:r>
            <a:endParaRPr kumimoji="0" lang="ru-RU" sz="2800" b="0" i="0" u="none" strike="noStrike" kern="1200" cap="none" spc="0" normalizeH="0" baseline="0" noProof="0" dirty="0" smtClean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работы </a:t>
            </a:r>
            <a:r>
              <a:rPr lang="ru-RU" sz="28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воспитанию у молодежи уважительного отношения к государственной </a:t>
            </a:r>
            <a:r>
              <a:rPr lang="ru-RU" sz="28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символике;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военно-патриотические классов;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  <a:r>
              <a:rPr lang="ru-RU" sz="28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военно-патриотические клубов и  спортивно-патриотических </a:t>
            </a:r>
            <a:r>
              <a:rPr lang="ru-RU" sz="28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лагерей. </a:t>
            </a:r>
            <a:endParaRPr kumimoji="0" lang="ru-RU" sz="28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1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Молодые лидеры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03599"/>
            <a:ext cx="80648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«БРСМ» - молодежная кузница кадров;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молодые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таланты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заявляют о себе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художественно-творческих состязаниях;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спех молодых спортсменов;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волонтёрская деятельность молодёжи;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Молодежного совета при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Национальном собрании Республики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«Молодежная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смена», школа актива «Лидер», республиканский лидер-форум «Молодежное лидерство: современный взгляд», «Минская смена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lang="ru-RU" sz="24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endParaRPr kumimoji="0" lang="ru-RU" sz="2400" b="0" i="0" u="none" strike="noStrike" kern="1200" cap="none" spc="0" normalizeH="0" baseline="0" noProof="0" dirty="0" smtClean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1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655086" y="293547"/>
            <a:ext cx="79390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Забота о молодом поколении, о настоящем и будущем, всегда была и будет главным смыслом государственной политики Беларуси. Государство предпринимает все меры для того, чтобы каждый молодой человек, живущий в Беларуси, был уверен, что он нужен своей стране, что именно здесь сможет реализовать свои планы.</a:t>
            </a:r>
          </a:p>
          <a:p>
            <a:pPr indent="361950" algn="just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государственном уровне созданы все необходимые условия для самореализации, раскрытия творческого, спортивного и интеллектуального потенциала молодых людей.</a:t>
            </a:r>
          </a:p>
          <a:p>
            <a:pPr indent="361950"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нашей молодежи есть возможность получить качественное образование, интересную и высокооплачиваемую работу, создать крепкую и надежную семью, обрести собственное жилье. В Беларуси оказывается поддержка и социальная защита молодым семьям и начинающим специалистам.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3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" y="-123518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175" y="184446"/>
            <a:ext cx="82631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Мотивированные, образованные и активные молодые люди являются залогом успешного развития любого государства, его стратегическим ресурсом. </a:t>
            </a:r>
          </a:p>
          <a:p>
            <a:pPr indent="361950"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Представители белорусской молодежи проявляют активность во всех сферах жизни общества, вносят существенный вклад в наращивание экономического потенциала нашей страны, повышение ее политического авторитета, отстаивают честь Родины на международных спортивных состязаниях и культурных конкурсах, разрабатывают научные проекты и участвуют в социально значимых инициативах.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Социальный и демографический портрет современной </a:t>
            </a:r>
          </a:p>
          <a:p>
            <a:r>
              <a:rPr lang="ru-RU" sz="2500" dirty="0"/>
              <a:t>белорусской молодежи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131590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Национального статистического комитета на начало 2022 г., в Республике Беларусь насчитывается 1 663 261 молодых граждан в возрасте от 14 до 31 года (около 20% от общего количества населения). Юношей среди молодежи немного больше, чем девушек – 844,0 тыс. и 819,2 тыс. соответственно.</a:t>
            </a:r>
          </a:p>
          <a:p>
            <a:pPr indent="273050"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Подавляющее большинство белорусской молодежи проживает в городах и поселках городского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типа.</a:t>
            </a:r>
          </a:p>
          <a:p>
            <a:pPr indent="273050" algn="just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доля трудящейся молодежи занята в креативной индустрии, поэтому одним из самых «молодежных» подвидов экономической деятельности являются «информационные технологии», где более трети от общей численности занятых в этой сфере (37,5%) – именно молодые люди.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Главные жизненные цели «поколения </a:t>
            </a:r>
            <a:r>
              <a:rPr lang="en-US" sz="2500" dirty="0" smtClean="0"/>
              <a:t>Z</a:t>
            </a:r>
            <a:r>
              <a:rPr lang="ru-RU" sz="2500" dirty="0" smtClean="0"/>
              <a:t>»  - </a:t>
            </a:r>
          </a:p>
          <a:p>
            <a:r>
              <a:rPr lang="ru-RU" sz="2500" dirty="0" smtClean="0"/>
              <a:t>молодых людей в возрасте от 14 до 17 лет: 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419622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делового успеха, построение карьеры (60,3%);</a:t>
            </a:r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и укрепление здоровья (51,6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счастливой семьи (49,5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открытие собственного бизнеса (51,8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«много, настойчиво работать» (48,8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«постоянно учиться, повышать свою квалификацию» (47,7%).</a:t>
            </a:r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369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Государственная поддержка молодежи в получении образования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03598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стипендии; </a:t>
            </a:r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проживание в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общежитии;</a:t>
            </a:r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кредита на льготных условиях ;</a:t>
            </a:r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получения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скидки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перевода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обучение за счет средств республиканского и (или) местного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материальная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расходов по найму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жилья.</a:t>
            </a:r>
            <a:endParaRPr lang="ru-RU" sz="24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2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Содействие в реализации права молодежи на труд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03598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74625" algn="just"/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вовлечения в трудовую деятельность студенческой и учащейся молодежи проводится широкомасштабная работа по организации временной занятости молодых людей.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является одной из немногих стран постсоветского пространства, которая сохранила традиции </a:t>
            </a:r>
            <a:r>
              <a:rPr lang="ru-RU" sz="24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студотрядовского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движения,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которое координирует Республиканский штаб студенческих отрядов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«БРСМ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kumimoji="0" lang="ru-RU" sz="24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Проекты </a:t>
            </a:r>
            <a:r>
              <a:rPr lang="ru-RU" sz="2500" dirty="0" err="1" smtClean="0"/>
              <a:t>студотрядовского</a:t>
            </a:r>
            <a:r>
              <a:rPr lang="ru-RU" sz="2500" dirty="0" smtClean="0"/>
              <a:t> движения в Год </a:t>
            </a:r>
          </a:p>
          <a:p>
            <a:r>
              <a:rPr lang="ru-RU" sz="2500" dirty="0" smtClean="0"/>
              <a:t>исторической памяти: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03598"/>
            <a:ext cx="74888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Всебелорусская молодежная стройка на территории государственного мемориального комплекса «Хатынь»;</a:t>
            </a:r>
            <a:endParaRPr lang="ru-RU" sz="22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«Город молодости» (</a:t>
            </a:r>
            <a:r>
              <a:rPr lang="ru-RU" sz="22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г.Островец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молодежный производственный трудовой проект «Атлант-2022»;</a:t>
            </a:r>
            <a:endParaRPr kumimoji="0" lang="ru-RU" sz="2200" b="0" i="0" u="none" strike="noStrike" kern="1200" cap="none" spc="0" normalizeH="0" baseline="0" noProof="0" dirty="0" smtClean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производственные трудовые проекты «Тракторостроитель – 2022» на ОАО «МТЗ» и «Автозаводец – 2022» на ОАО «МАЗ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педагогический трудовой проект «Вожатый» на базе Национального детского центра «Зубренок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kumimoji="0" lang="ru-RU" sz="22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8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Основные социальные гарантии молодым специалистам: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03598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денежная помощь в виде </a:t>
            </a:r>
            <a:r>
              <a:rPr lang="ru-RU" sz="26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единоразовой</a:t>
            </a:r>
            <a:r>
              <a:rPr lang="ru-RU" sz="2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выплаты в размере месячной стипендии;</a:t>
            </a:r>
            <a:endParaRPr kumimoji="0" lang="ru-RU" sz="2600" b="0" i="0" u="none" strike="noStrike" kern="1200" cap="none" spc="0" normalizeH="0" baseline="0" noProof="0" dirty="0" smtClean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выплаты молодым специалистам, </a:t>
            </a:r>
            <a:r>
              <a:rPr lang="ru-RU" sz="26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работающим в </a:t>
            </a:r>
            <a:r>
              <a:rPr lang="ru-RU" sz="2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агропромышленном комплексе, бюджетной сфере и в районах радиоактивного </a:t>
            </a:r>
            <a:r>
              <a:rPr lang="ru-RU" sz="26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загрязнения</a:t>
            </a:r>
            <a:r>
              <a:rPr kumimoji="0" lang="ru-RU" sz="26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6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компенсации в связи с переездом в другую местность</a:t>
            </a:r>
            <a:r>
              <a:rPr lang="ru-RU" sz="26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ru-RU" sz="26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4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Государственная поддержка молодых семей: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1203598"/>
            <a:ext cx="80648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бесплатное комплексное медицинское сопровождение женщины во время беременности и родов;</a:t>
            </a:r>
            <a:endParaRPr kumimoji="0" lang="ru-RU" sz="2200" b="0" i="0" u="none" strike="noStrike" kern="1200" cap="none" spc="0" normalizeH="0" baseline="0" noProof="0" dirty="0" smtClean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беременности и родам с выплатой пособия;</a:t>
            </a:r>
            <a:endParaRPr kumimoji="0" lang="ru-RU" sz="2200" b="0" i="0" u="none" strike="noStrike" kern="1200" cap="none" spc="0" normalizeH="0" baseline="0" noProof="0" dirty="0" smtClean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 по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уходу за ребенком до достижения им возраста 3 лет с сохранением рабочего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получением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весь этот период государственное пособие в полном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размере;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семейный капитал;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субсидия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погашение основного долга по </a:t>
            </a:r>
            <a:r>
              <a:rPr lang="ru-RU" sz="22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кредитам на </a:t>
            </a:r>
            <a:r>
              <a:rPr lang="ru-RU" sz="22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(реконструкцию) жилых помещений.</a:t>
            </a:r>
            <a:endParaRPr kumimoji="0" lang="ru-RU" sz="22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30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5310</TotalTime>
  <Words>763</Words>
  <Application>Microsoft Office PowerPoint</Application>
  <PresentationFormat>Экран (16:9)</PresentationFormat>
  <Paragraphs>86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Aharoni</vt:lpstr>
      <vt:lpstr>Arial</vt:lpstr>
      <vt:lpstr>Calibri</vt:lpstr>
      <vt:lpstr>Times New Roman</vt:lpstr>
      <vt:lpstr>Wingdings</vt:lpstr>
      <vt:lpstr>Тема Office</vt:lpstr>
      <vt:lpstr> ЕДИНЫЙ ДЕНЬ ИНФОРМИРОВАНИЯ  «МОЛОДЕЖЬ –  НАСТОЯЩЕЕ И БУДУЩЕЕ  НЕЗАВИСИМОЙ БЕЛАРУСИ:  КО ДНЮ НЕЗАВИСИМОСТИ  РЕСПУБЛИКИ БЕЛАРУСЬ»   июнь 2022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uchebn</dc:creator>
  <cp:lastModifiedBy>Gerasimchik Natalia V.</cp:lastModifiedBy>
  <cp:revision>345</cp:revision>
  <cp:lastPrinted>2020-02-28T05:49:51Z</cp:lastPrinted>
  <dcterms:created xsi:type="dcterms:W3CDTF">2020-01-16T07:07:12Z</dcterms:created>
  <dcterms:modified xsi:type="dcterms:W3CDTF">2022-06-14T13:29:56Z</dcterms:modified>
</cp:coreProperties>
</file>